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77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9" r:id="rId17"/>
    <p:sldId id="270" r:id="rId18"/>
    <p:sldId id="272" r:id="rId19"/>
    <p:sldId id="271" r:id="rId20"/>
    <p:sldId id="281" r:id="rId21"/>
    <p:sldId id="282" r:id="rId22"/>
    <p:sldId id="283" r:id="rId23"/>
    <p:sldId id="284" r:id="rId24"/>
    <p:sldId id="285" r:id="rId25"/>
    <p:sldId id="288" r:id="rId26"/>
    <p:sldId id="293" r:id="rId27"/>
    <p:sldId id="290" r:id="rId28"/>
    <p:sldId id="286" r:id="rId29"/>
    <p:sldId id="287" r:id="rId30"/>
    <p:sldId id="295" r:id="rId31"/>
    <p:sldId id="274" r:id="rId32"/>
    <p:sldId id="278" r:id="rId33"/>
    <p:sldId id="296" r:id="rId34"/>
    <p:sldId id="299" r:id="rId35"/>
    <p:sldId id="300" r:id="rId36"/>
    <p:sldId id="301" r:id="rId37"/>
    <p:sldId id="302" r:id="rId38"/>
    <p:sldId id="303" r:id="rId39"/>
    <p:sldId id="298" r:id="rId40"/>
    <p:sldId id="304" r:id="rId41"/>
    <p:sldId id="305" r:id="rId42"/>
    <p:sldId id="306" r:id="rId43"/>
    <p:sldId id="307" r:id="rId44"/>
    <p:sldId id="308" r:id="rId45"/>
    <p:sldId id="309" r:id="rId46"/>
    <p:sldId id="258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4" d="100"/>
          <a:sy n="114" d="100"/>
        </p:scale>
        <p:origin x="-112" y="-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42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3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8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7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8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6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14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9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605B8-2E90-124E-924E-6F58993143C6}" type="datetimeFigureOut">
              <a:rPr lang="en-US" smtClean="0"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9429-C755-8744-B76B-83C10CB4F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8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hemas.xmlsoap.org/soap/encoding/" TargetMode="External"/><Relationship Id="rId3" Type="http://schemas.openxmlformats.org/officeDocument/2006/relationships/hyperlink" Target="http://foo.bar.net/soap-example/calendar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000" y="3835400"/>
            <a:ext cx="1447800" cy="14478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 err="1"/>
              <a:t>DevOps</a:t>
            </a:r>
            <a:r>
              <a:rPr lang="en-US" sz="3600" dirty="0"/>
              <a:t> &amp; Cloud Infrastructure</a:t>
            </a:r>
            <a:br>
              <a:rPr lang="en-US" sz="3600" dirty="0"/>
            </a:br>
            <a:r>
              <a:rPr lang="en-US" sz="3600" dirty="0"/>
              <a:t>SEIS 6XX</a:t>
            </a:r>
            <a:br>
              <a:rPr lang="en-US" sz="3600" dirty="0"/>
            </a:br>
            <a:r>
              <a:rPr lang="en-US" sz="3600"/>
              <a:t>Week </a:t>
            </a:r>
            <a:r>
              <a:rPr lang="en-US" sz="3600" dirty="0"/>
              <a:t>8</a:t>
            </a:r>
            <a:endParaRPr lang="en-US" sz="360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232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Web Era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33" y="1769119"/>
            <a:ext cx="3700542" cy="47819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7833" y="1779701"/>
            <a:ext cx="4135967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/>
              <a:t>3</a:t>
            </a:r>
            <a:r>
              <a:rPr lang="en-US" sz="1600" dirty="0" smtClean="0"/>
              <a:t>-tier (or 4-tier) architecture (Client/Server)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Presentation, logic, and data layers deployed on separate systems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Standardize on a presentation layer (browser)</a:t>
            </a:r>
          </a:p>
          <a:p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Flexible presentation layer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Global scale applications via Internet</a:t>
            </a:r>
            <a:endParaRPr lang="en-US" sz="1600" dirty="0" smtClean="0"/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Access from nearly any device</a:t>
            </a:r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Disadvantages: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More complex to scale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Greater support requirement (always on 24x7)</a:t>
            </a:r>
            <a:endParaRPr lang="en-US" sz="1600" dirty="0" smtClean="0"/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727634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3-tier Web Application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587500"/>
            <a:ext cx="60833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619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4-tier Web Application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2616200"/>
            <a:ext cx="67818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113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Modern Web Application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762" y="1534582"/>
            <a:ext cx="7067153" cy="466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858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Modern Web Application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29" t="1944" r="-1129" b="3810"/>
          <a:stretch/>
        </p:blipFill>
        <p:spPr>
          <a:xfrm>
            <a:off x="548640" y="1508760"/>
            <a:ext cx="8102600" cy="441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99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Cloud Application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49" y="1334529"/>
            <a:ext cx="7154333" cy="533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136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7" y="6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898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Application Programming Interface (API)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 API provides a programmatic method to interact with a software application</a:t>
            </a:r>
          </a:p>
          <a:p>
            <a:pPr lvl="1"/>
            <a:r>
              <a:rPr lang="en-US" dirty="0" smtClean="0"/>
              <a:t>Allows software to communicate with other software (client-server)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Wide variety of different API formats in the marketplace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Most APIs provide some form of CRUD functionality</a:t>
            </a:r>
          </a:p>
          <a:p>
            <a:pPr lvl="2"/>
            <a:r>
              <a:rPr lang="en-US" dirty="0" smtClean="0"/>
              <a:t>Create, Read, Update, Delete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APIs often secured using an access token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839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Growth of Public APIs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49" y="2103117"/>
            <a:ext cx="7725833" cy="34662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083" y="5947833"/>
            <a:ext cx="1944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Programmable Web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3637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APIs Matter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Only software developers deal with APIs</a:t>
            </a:r>
            <a:r>
              <a:rPr lang="is-IS" dirty="0" smtClean="0"/>
              <a:t>… (not really)</a:t>
            </a:r>
          </a:p>
          <a:p>
            <a:pPr lvl="1"/>
            <a:r>
              <a:rPr lang="is-IS" dirty="0" smtClean="0"/>
              <a:t>API usage impacts network architecture and performance, service scaling, database configuration, etc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APIs provide an abstraction layer to decouple services from one another.</a:t>
            </a:r>
          </a:p>
          <a:p>
            <a:pPr lvl="1"/>
            <a:r>
              <a:rPr lang="en-US" dirty="0" smtClean="0"/>
              <a:t>Don’t need to understand how an application works, just how to talk to it.</a:t>
            </a:r>
          </a:p>
          <a:p>
            <a:pPr lvl="1"/>
            <a:r>
              <a:rPr lang="en-US" dirty="0" smtClean="0"/>
              <a:t>Services may be provided by anyone, anywhere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APIs form the service scaffolding upon which we build applications.</a:t>
            </a:r>
          </a:p>
          <a:p>
            <a:pPr lvl="1"/>
            <a:r>
              <a:rPr lang="en-US" dirty="0" smtClean="0"/>
              <a:t>Quickly build applications leveraging services built by others.</a:t>
            </a:r>
          </a:p>
        </p:txBody>
      </p:sp>
    </p:spTree>
    <p:extLst>
      <p:ext uri="{BB962C8B-B14F-4D97-AF65-F5344CB8AC3E}">
        <p14:creationId xmlns:p14="http://schemas.microsoft.com/office/powerpoint/2010/main" val="4193474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architectures</a:t>
            </a:r>
          </a:p>
          <a:p>
            <a:pPr lvl="1"/>
            <a:r>
              <a:rPr lang="en-US" dirty="0" smtClean="0"/>
              <a:t>N-tier</a:t>
            </a:r>
            <a:endParaRPr lang="en-US" dirty="0" smtClean="0"/>
          </a:p>
          <a:p>
            <a:pPr lvl="1"/>
            <a:r>
              <a:rPr lang="en-US" dirty="0" smtClean="0"/>
              <a:t>Service oriented architecture (SOA)</a:t>
            </a:r>
          </a:p>
          <a:p>
            <a:pPr lvl="1"/>
            <a:r>
              <a:rPr lang="en-US" dirty="0" smtClean="0"/>
              <a:t>Micro-services architecture</a:t>
            </a:r>
          </a:p>
          <a:p>
            <a:r>
              <a:rPr lang="en-US" dirty="0" smtClean="0"/>
              <a:t>APIs</a:t>
            </a:r>
            <a:endParaRPr lang="en-US" dirty="0" smtClean="0"/>
          </a:p>
          <a:p>
            <a:pPr lvl="1"/>
            <a:r>
              <a:rPr lang="en-US" dirty="0" smtClean="0"/>
              <a:t>REST</a:t>
            </a:r>
            <a:r>
              <a:rPr lang="en-US" dirty="0" smtClean="0"/>
              <a:t>/ </a:t>
            </a:r>
            <a:r>
              <a:rPr lang="en-US" dirty="0" smtClean="0"/>
              <a:t>JSON/ YAML</a:t>
            </a:r>
          </a:p>
        </p:txBody>
      </p:sp>
    </p:spTree>
    <p:extLst>
      <p:ext uri="{BB962C8B-B14F-4D97-AF65-F5344CB8AC3E}">
        <p14:creationId xmlns:p14="http://schemas.microsoft.com/office/powerpoint/2010/main" val="1923720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(Web) APIs Matter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Web API: an API that uses HTTP for transport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Most web-based applications use some form of web API</a:t>
            </a:r>
          </a:p>
          <a:p>
            <a:pPr lvl="1"/>
            <a:r>
              <a:rPr lang="en-US" dirty="0" smtClean="0"/>
              <a:t>XML-RPC, SOAP, REST,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AWS REST interface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Other APIs like ODBC are used to talk to databases.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472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API Data Formats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Web APIs generally use two different data formats to communicate</a:t>
            </a:r>
          </a:p>
          <a:p>
            <a:pPr lvl="1"/>
            <a:r>
              <a:rPr lang="en-US" dirty="0" smtClean="0"/>
              <a:t>Extensible Markup Language (XML)</a:t>
            </a:r>
          </a:p>
          <a:p>
            <a:pPr lvl="1"/>
            <a:r>
              <a:rPr lang="en-US" dirty="0" smtClean="0"/>
              <a:t>JavaScript Object Notation (JSON)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Serialization: convert an application object into a text string for storage or transmission</a:t>
            </a:r>
          </a:p>
          <a:p>
            <a:endParaRPr lang="en-US" dirty="0"/>
          </a:p>
          <a:p>
            <a:r>
              <a:rPr lang="en-US" dirty="0" smtClean="0"/>
              <a:t>Application serializes data into XML/JSON and sends it to another application where the data is de-serialized.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05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XML is a meta-language: it’s used to define other languages</a:t>
            </a:r>
          </a:p>
          <a:p>
            <a:endParaRPr lang="en-US" dirty="0" smtClean="0"/>
          </a:p>
          <a:p>
            <a:r>
              <a:rPr lang="en-US" dirty="0" smtClean="0"/>
              <a:t>XML uses markup (&lt;document&gt;&lt;/document&gt;)</a:t>
            </a:r>
          </a:p>
          <a:p>
            <a:endParaRPr lang="en-US" dirty="0" smtClean="0"/>
          </a:p>
          <a:p>
            <a:r>
              <a:rPr lang="en-US" dirty="0" smtClean="0"/>
              <a:t>XML is extensible: you can use it to create your own tags</a:t>
            </a:r>
          </a:p>
          <a:p>
            <a:endParaRPr lang="en-US" dirty="0" smtClean="0"/>
          </a:p>
          <a:p>
            <a:r>
              <a:rPr lang="en-US" dirty="0" smtClean="0"/>
              <a:t>XML is a data-description language that allows us to describe the data in a document</a:t>
            </a:r>
          </a:p>
          <a:p>
            <a:endParaRPr lang="en-US" dirty="0" smtClean="0"/>
          </a:p>
          <a:p>
            <a:r>
              <a:rPr lang="en-US" dirty="0" smtClean="0"/>
              <a:t>We commonly use XML in IT to:</a:t>
            </a:r>
          </a:p>
          <a:p>
            <a:pPr lvl="1"/>
            <a:r>
              <a:rPr lang="en-US" dirty="0" smtClean="0"/>
              <a:t> transmit complex data in APIs</a:t>
            </a:r>
          </a:p>
          <a:p>
            <a:pPr lvl="1"/>
            <a:r>
              <a:rPr lang="en-US" dirty="0" smtClean="0"/>
              <a:t>store application and service configuration settings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1765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&lt;</a:t>
            </a:r>
            <a:r>
              <a:rPr lang="en-US" dirty="0" err="1" smtClean="0"/>
              <a:t>breakfast_menu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&lt;food&gt;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&lt;name&gt;Belgian Waffles&lt;/name&gt;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&lt;price&gt;$6.99&lt;/price&gt;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&lt;description&gt;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Our wonderful Belgian Waffles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&lt;/description&gt;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&lt;calories&gt;650&lt;/calories&gt;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&lt;/food&gt;</a:t>
            </a:r>
          </a:p>
          <a:p>
            <a:pPr marL="0" indent="0">
              <a:buNone/>
            </a:pPr>
            <a:r>
              <a:rPr lang="en-US" dirty="0" smtClean="0"/>
              <a:t>&lt;/</a:t>
            </a:r>
            <a:r>
              <a:rPr lang="en-US" dirty="0" err="1" smtClean="0"/>
              <a:t>breakfast_menu</a:t>
            </a:r>
            <a:r>
              <a:rPr lang="en-US" dirty="0" smtClean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651645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Very light-weight data-interchange format</a:t>
            </a:r>
          </a:p>
          <a:p>
            <a:endParaRPr lang="en-US" dirty="0" smtClean="0"/>
          </a:p>
          <a:p>
            <a:r>
              <a:rPr lang="en-US" dirty="0" smtClean="0"/>
              <a:t>Easy for humans to read and machines to parse</a:t>
            </a:r>
          </a:p>
          <a:p>
            <a:pPr lvl="1"/>
            <a:r>
              <a:rPr lang="en-US" dirty="0" smtClean="0"/>
              <a:t>“self-describing”</a:t>
            </a:r>
          </a:p>
          <a:p>
            <a:pPr lvl="1"/>
            <a:endParaRPr lang="en-US" dirty="0"/>
          </a:p>
          <a:p>
            <a:r>
              <a:rPr lang="en-US" dirty="0" smtClean="0"/>
              <a:t>Based on subset of JavaScript programming language, but it’s completely language independent</a:t>
            </a:r>
          </a:p>
          <a:p>
            <a:endParaRPr lang="en-US" dirty="0" smtClean="0"/>
          </a:p>
          <a:p>
            <a:r>
              <a:rPr lang="en-US" dirty="0" smtClean="0"/>
              <a:t>Built on two structures:</a:t>
            </a:r>
          </a:p>
          <a:p>
            <a:pPr lvl="1"/>
            <a:r>
              <a:rPr lang="en-US" dirty="0" smtClean="0"/>
              <a:t>Name/value pairs (object/hash)</a:t>
            </a:r>
          </a:p>
          <a:p>
            <a:pPr lvl="1"/>
            <a:r>
              <a:rPr lang="en-US" dirty="0" smtClean="0"/>
              <a:t>Ordered lists (array)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Values can be:</a:t>
            </a:r>
          </a:p>
          <a:p>
            <a:pPr lvl="1"/>
            <a:r>
              <a:rPr lang="en-US" dirty="0" smtClean="0"/>
              <a:t>String, number, object, array, </a:t>
            </a:r>
            <a:r>
              <a:rPr lang="en-US" b="1" dirty="0" smtClean="0"/>
              <a:t>true</a:t>
            </a:r>
            <a:r>
              <a:rPr lang="en-US" dirty="0" smtClean="0"/>
              <a:t>, </a:t>
            </a:r>
            <a:r>
              <a:rPr lang="en-US" b="1" dirty="0" smtClean="0"/>
              <a:t>false</a:t>
            </a:r>
            <a:r>
              <a:rPr lang="en-US" dirty="0" smtClean="0"/>
              <a:t>, </a:t>
            </a:r>
            <a:r>
              <a:rPr lang="en-US" b="1" dirty="0" smtClean="0"/>
              <a:t>null</a:t>
            </a:r>
          </a:p>
        </p:txBody>
      </p:sp>
    </p:spTree>
    <p:extLst>
      <p:ext uri="{BB962C8B-B14F-4D97-AF65-F5344CB8AC3E}">
        <p14:creationId xmlns:p14="http://schemas.microsoft.com/office/powerpoint/2010/main" val="1592783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 Object Syntax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342703"/>
            <a:ext cx="6593127" cy="1245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2462" y="5023001"/>
            <a:ext cx="591700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{ “name” : “Allie” }</a:t>
            </a:r>
          </a:p>
          <a:p>
            <a:endParaRPr lang="en-US" sz="2400" dirty="0"/>
          </a:p>
          <a:p>
            <a:r>
              <a:rPr lang="en-US" sz="2400" dirty="0" smtClean="0"/>
              <a:t>{ “work” : “Target”,  “home” : “Minneapolis” }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An </a:t>
            </a:r>
            <a:r>
              <a:rPr lang="en-US" sz="2400" b="1" dirty="0" smtClean="0"/>
              <a:t>Object</a:t>
            </a:r>
            <a:r>
              <a:rPr lang="en-US" sz="2400" dirty="0" smtClean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Unordered set of name/value pairs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Object begins with { and ends with }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Each name followed by : (colon) and name pairs are separated by , (comma)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448322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 Object Syntax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72462" y="4502416"/>
            <a:ext cx="605161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{ “employers” : [</a:t>
            </a:r>
            <a:r>
              <a:rPr lang="en-US" dirty="0"/>
              <a:t> </a:t>
            </a:r>
            <a:r>
              <a:rPr lang="en-US" dirty="0" smtClean="0"/>
              <a:t>“Target”, “Cargill”, “Medtronic” ] }</a:t>
            </a:r>
          </a:p>
          <a:p>
            <a:endParaRPr lang="en-US" dirty="0" smtClean="0"/>
          </a:p>
          <a:p>
            <a:r>
              <a:rPr lang="en-US" dirty="0" smtClean="0"/>
              <a:t># nesting objects/arrays</a:t>
            </a:r>
            <a:endParaRPr lang="en-US" dirty="0"/>
          </a:p>
          <a:p>
            <a:r>
              <a:rPr lang="en-US" dirty="0" smtClean="0"/>
              <a:t>{</a:t>
            </a:r>
          </a:p>
          <a:p>
            <a:r>
              <a:rPr lang="en-US" dirty="0"/>
              <a:t> </a:t>
            </a:r>
            <a:r>
              <a:rPr lang="en-US" dirty="0" smtClean="0"/>
              <a:t> “employer” : { “name” : “United Health”,</a:t>
            </a:r>
          </a:p>
          <a:p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/>
              <a:t>	</a:t>
            </a:r>
            <a:r>
              <a:rPr lang="en-US" dirty="0" smtClean="0"/>
              <a:t>    “employees” : [ “John”, “Miguel”, “Heather” ]</a:t>
            </a:r>
          </a:p>
          <a:p>
            <a:r>
              <a:rPr lang="en-US" dirty="0"/>
              <a:t>	</a:t>
            </a:r>
            <a:r>
              <a:rPr lang="en-US" dirty="0" smtClean="0"/>
              <a:t>		   }</a:t>
            </a:r>
          </a:p>
          <a:p>
            <a:r>
              <a:rPr lang="en-US" dirty="0" smtClean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4862" y="1460017"/>
            <a:ext cx="76568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An </a:t>
            </a:r>
            <a:r>
              <a:rPr lang="en-US" sz="2400" b="1" dirty="0" smtClean="0"/>
              <a:t>Array</a:t>
            </a:r>
            <a:r>
              <a:rPr lang="en-US" sz="2400" dirty="0" smtClean="0"/>
              <a:t>: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Ordered collection of values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Array begins with [ and ends with ]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smtClean="0"/>
              <a:t>Values are separated by , (comma)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862" y="3023529"/>
            <a:ext cx="5797550" cy="109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915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Value Syntax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69533"/>
            <a:ext cx="3776133" cy="1755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3617" y="1727201"/>
            <a:ext cx="4303183" cy="19141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667" y="3726983"/>
            <a:ext cx="4199465" cy="29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546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 vs. JSON Adoption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63" y="2278416"/>
            <a:ext cx="7542298" cy="289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040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 vs. JSON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5976" r="2000" b="21319"/>
          <a:stretch/>
        </p:blipFill>
        <p:spPr>
          <a:xfrm>
            <a:off x="57205" y="2291216"/>
            <a:ext cx="8961120" cy="322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511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Application architecture determines how we connect and configure infrastructure components:</a:t>
            </a:r>
          </a:p>
          <a:p>
            <a:pPr lvl="1"/>
            <a:r>
              <a:rPr lang="en-US" dirty="0" smtClean="0"/>
              <a:t>Communication channels</a:t>
            </a:r>
          </a:p>
          <a:p>
            <a:pPr lvl="1"/>
            <a:r>
              <a:rPr lang="en-US" dirty="0" smtClean="0"/>
              <a:t>Resiliency</a:t>
            </a:r>
          </a:p>
          <a:p>
            <a:pPr lvl="1"/>
            <a:r>
              <a:rPr lang="en-US" dirty="0" smtClean="0"/>
              <a:t>Scalability</a:t>
            </a:r>
          </a:p>
          <a:p>
            <a:pPr lvl="1"/>
            <a:r>
              <a:rPr lang="en-US" dirty="0" smtClean="0"/>
              <a:t>Security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Question: Does software determine infrastructure or does infrastructure determine software?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0062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 vs. 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617383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&lt;</a:t>
            </a:r>
            <a:r>
              <a:rPr lang="en-US" dirty="0" err="1" smtClean="0"/>
              <a:t>breakfast_menu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&lt;food&gt;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&lt;name&gt;Belgian Waffles&lt;/name&gt;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&lt;price&gt;$6.99&lt;/price&gt;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&lt;description&gt;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Our wonderful Belgian Waffles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&lt;/description&gt;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&lt;calories&gt;650&lt;/calories&gt;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&lt;/food&gt;</a:t>
            </a:r>
          </a:p>
          <a:p>
            <a:pPr marL="0" indent="0">
              <a:buNone/>
            </a:pPr>
            <a:r>
              <a:rPr lang="en-US" dirty="0" smtClean="0"/>
              <a:t>&lt;/</a:t>
            </a:r>
            <a:r>
              <a:rPr lang="en-US" dirty="0" err="1" smtClean="0"/>
              <a:t>breakfast_menu</a:t>
            </a:r>
            <a:r>
              <a:rPr lang="en-US" dirty="0" smtClean="0"/>
              <a:t>&gt;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17017" y="1600200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smtClean="0"/>
              <a:t>{ “</a:t>
            </a:r>
            <a:r>
              <a:rPr lang="en-US" sz="1800" dirty="0" err="1" smtClean="0"/>
              <a:t>breakfast_menu</a:t>
            </a:r>
            <a:r>
              <a:rPr lang="en-US" sz="1800" dirty="0" smtClean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  { “</a:t>
            </a:r>
            <a:r>
              <a:rPr lang="en-US" sz="1800" dirty="0" err="1" smtClean="0"/>
              <a:t>name”:”Belgian</a:t>
            </a:r>
            <a:r>
              <a:rPr lang="en-US" sz="1800" dirty="0" smtClean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“</a:t>
            </a:r>
            <a:r>
              <a:rPr lang="en-US" sz="1800" dirty="0" err="1" smtClean="0"/>
              <a:t>description”:”Our</a:t>
            </a:r>
            <a:r>
              <a:rPr lang="en-US" sz="1800" dirty="0" smtClean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2843819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API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5702300" cy="2006599"/>
          </a:xfrm>
        </p:spPr>
        <p:txBody>
          <a:bodyPr>
            <a:normAutofit/>
          </a:bodyPr>
          <a:lstStyle/>
          <a:p>
            <a:r>
              <a:rPr lang="en-US" sz="2000" dirty="0" smtClean="0"/>
              <a:t>XML-RPC, SOAP &amp; REST use HTTP for transport</a:t>
            </a:r>
          </a:p>
          <a:p>
            <a:pPr lvl="1"/>
            <a:r>
              <a:rPr lang="en-US" sz="2000" dirty="0" smtClean="0"/>
              <a:t>XML-RPC &amp; SOAP use XML for data </a:t>
            </a:r>
          </a:p>
          <a:p>
            <a:pPr lvl="1"/>
            <a:r>
              <a:rPr lang="en-US" sz="2000" dirty="0" smtClean="0"/>
              <a:t>REST can use XML or JSON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700" y="1600200"/>
            <a:ext cx="3289300" cy="2006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3250" y="3637692"/>
            <a:ext cx="80835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XML-RPC: remote procedure call embedded within an XML document</a:t>
            </a:r>
          </a:p>
          <a:p>
            <a:pPr marL="285750" indent="-285750">
              <a:buFont typeface="Arial"/>
              <a:buChar char="•"/>
            </a:pPr>
            <a:endParaRPr lang="en-US" sz="2000" dirty="0" smtClean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SOAP: protocol based on WSDL (Web Services Description Language) that is a more advanced version of XML-RPC; (Microsoft,1998) </a:t>
            </a:r>
          </a:p>
          <a:p>
            <a:pPr marL="285750" indent="-285750">
              <a:buFont typeface="Arial"/>
              <a:buChar char="•"/>
            </a:pPr>
            <a:endParaRPr lang="en-US" sz="2000" dirty="0" smtClean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REST (</a:t>
            </a:r>
            <a:r>
              <a:rPr lang="en-US" sz="2000" dirty="0" err="1" smtClean="0"/>
              <a:t>Represetational</a:t>
            </a:r>
            <a:r>
              <a:rPr lang="en-US" sz="2000" dirty="0" smtClean="0"/>
              <a:t> State Transfer): a data exchange </a:t>
            </a:r>
            <a:r>
              <a:rPr lang="en-US" sz="2000" b="1" dirty="0" smtClean="0"/>
              <a:t>architecture</a:t>
            </a:r>
            <a:r>
              <a:rPr lang="en-US" sz="2000" dirty="0" smtClean="0"/>
              <a:t> using HTTP and XML, JSON, or text data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77621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XML-RPC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2476" b="12139"/>
          <a:stretch/>
        </p:blipFill>
        <p:spPr>
          <a:xfrm>
            <a:off x="584200" y="1822619"/>
            <a:ext cx="8102600" cy="39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4986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SOAP Request Example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47750" y="1564242"/>
            <a:ext cx="6445294" cy="5293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POST /calendar-request HTTP/1.1</a:t>
            </a:r>
          </a:p>
          <a:p>
            <a:r>
              <a:rPr lang="en-US" sz="1600" dirty="0" smtClean="0"/>
              <a:t>Host: </a:t>
            </a:r>
            <a:r>
              <a:rPr lang="en-US" sz="1600" dirty="0" err="1" smtClean="0"/>
              <a:t>foo.bar.net</a:t>
            </a:r>
            <a:endParaRPr lang="en-US" sz="1600" dirty="0" smtClean="0"/>
          </a:p>
          <a:p>
            <a:r>
              <a:rPr lang="en-US" sz="1600" dirty="0" smtClean="0"/>
              <a:t>Content-Type: text/plain; charset=“utf-8”</a:t>
            </a:r>
          </a:p>
          <a:p>
            <a:r>
              <a:rPr lang="en-US" sz="1600" dirty="0" smtClean="0"/>
              <a:t>Content-Length: 507</a:t>
            </a:r>
          </a:p>
          <a:p>
            <a:endParaRPr lang="en-US" sz="1600" dirty="0"/>
          </a:p>
          <a:p>
            <a:r>
              <a:rPr lang="en-US" sz="1600" dirty="0" smtClean="0"/>
              <a:t>&lt;</a:t>
            </a:r>
            <a:r>
              <a:rPr lang="en-US" sz="1600" dirty="0" err="1" smtClean="0"/>
              <a:t>SOAP-ENV:Envelope</a:t>
            </a:r>
            <a:endParaRPr lang="en-US" sz="1600" dirty="0" smtClean="0"/>
          </a:p>
          <a:p>
            <a:r>
              <a:rPr lang="en-US" sz="1600" dirty="0" smtClean="0"/>
              <a:t>  </a:t>
            </a:r>
            <a:r>
              <a:rPr lang="en-US" sz="1600" dirty="0" err="1" smtClean="0"/>
              <a:t>xmlns:SOAP-ENV</a:t>
            </a:r>
            <a:r>
              <a:rPr lang="en-US" sz="1600" dirty="0" smtClean="0"/>
              <a:t>=</a:t>
            </a:r>
            <a:r>
              <a:rPr lang="en-US" sz="1600" dirty="0" smtClean="0">
                <a:hlinkClick r:id="rId2"/>
              </a:rPr>
              <a:t>“http://schemas.xmlsoap.org/soap/encoding/</a:t>
            </a:r>
            <a:r>
              <a:rPr lang="en-US" sz="1600" dirty="0" smtClean="0"/>
              <a:t>”</a:t>
            </a:r>
          </a:p>
          <a:p>
            <a:r>
              <a:rPr lang="en-US" sz="1600" dirty="0" smtClean="0"/>
              <a:t>  </a:t>
            </a:r>
            <a:r>
              <a:rPr lang="en-US" sz="1600" dirty="0" err="1" smtClean="0"/>
              <a:t>SOAP-ENV:encodingStyle</a:t>
            </a:r>
            <a:r>
              <a:rPr lang="en-US" sz="1600" dirty="0" smtClean="0"/>
              <a:t>=</a:t>
            </a:r>
            <a:r>
              <a:rPr lang="en-US" sz="1600" dirty="0" smtClean="0">
                <a:hlinkClick r:id="rId2"/>
              </a:rPr>
              <a:t>“http://schemas.xmlsoap.org/soap/encoding/</a:t>
            </a:r>
            <a:r>
              <a:rPr lang="en-US" sz="1600" dirty="0" smtClean="0"/>
              <a:t>”</a:t>
            </a:r>
          </a:p>
          <a:p>
            <a:r>
              <a:rPr lang="en-US" sz="1600" dirty="0" smtClean="0"/>
              <a:t>&gt;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&lt;</a:t>
            </a:r>
            <a:r>
              <a:rPr lang="en-US" sz="1600" dirty="0" err="1" smtClean="0"/>
              <a:t>SOAP-ENV:Body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&lt;</a:t>
            </a:r>
            <a:r>
              <a:rPr lang="en-US" sz="1600" dirty="0" err="1" smtClean="0"/>
              <a:t>c:AddListing</a:t>
            </a:r>
            <a:r>
              <a:rPr lang="en-US" sz="1600" dirty="0" smtClean="0"/>
              <a:t> </a:t>
            </a:r>
            <a:r>
              <a:rPr lang="en-US" sz="1600" dirty="0" err="1" smtClean="0"/>
              <a:t>xmlns:c</a:t>
            </a:r>
            <a:r>
              <a:rPr lang="en-US" sz="1600" dirty="0" smtClean="0"/>
              <a:t>=“ </a:t>
            </a:r>
            <a:r>
              <a:rPr lang="en-US" sz="1600" dirty="0" smtClean="0">
                <a:hlinkClick r:id="rId3"/>
              </a:rPr>
              <a:t>http://foo.bar.net/soap-example/calendar</a:t>
            </a:r>
            <a:r>
              <a:rPr lang="en-US" sz="1600" dirty="0" smtClean="0"/>
              <a:t> “&gt;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    &lt;</a:t>
            </a:r>
            <a:r>
              <a:rPr lang="en-US" sz="1600" dirty="0" err="1" smtClean="0"/>
              <a:t>c:when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        &lt;</a:t>
            </a:r>
            <a:r>
              <a:rPr lang="en-US" sz="1600" dirty="0" err="1" smtClean="0"/>
              <a:t>c:Date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	  &lt;day&gt;21&lt;/day&gt;&lt;month&gt;6&lt;/month&gt;&lt;year&gt;2012&lt;/year&gt;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	&lt;/</a:t>
            </a:r>
            <a:r>
              <a:rPr lang="en-US" sz="1600" dirty="0" err="1" smtClean="0"/>
              <a:t>c:Date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 </a:t>
            </a:r>
            <a:r>
              <a:rPr lang="en-US" sz="1600" dirty="0" smtClean="0"/>
              <a:t>   &lt;/</a:t>
            </a:r>
            <a:r>
              <a:rPr lang="en-US" sz="1600" dirty="0" err="1" smtClean="0"/>
              <a:t>c:when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    &lt;</a:t>
            </a:r>
            <a:r>
              <a:rPr lang="en-US" sz="1600" dirty="0" err="1" smtClean="0"/>
              <a:t>c:what</a:t>
            </a:r>
            <a:r>
              <a:rPr lang="en-US" sz="1600" dirty="0" smtClean="0"/>
              <a:t>&gt;Meeting with management team at the office.&lt;/</a:t>
            </a:r>
            <a:r>
              <a:rPr lang="en-US" sz="1600" dirty="0" err="1" smtClean="0"/>
              <a:t>c:what</a:t>
            </a:r>
            <a:r>
              <a:rPr lang="en-US" sz="1600" dirty="0" smtClean="0"/>
              <a:t>&gt;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&lt;/</a:t>
            </a:r>
            <a:r>
              <a:rPr lang="en-US" sz="1600" dirty="0" err="1" smtClean="0"/>
              <a:t>c:AddListing</a:t>
            </a:r>
            <a:r>
              <a:rPr lang="en-US" sz="1600" dirty="0" smtClean="0"/>
              <a:t>&gt;</a:t>
            </a:r>
          </a:p>
          <a:p>
            <a:r>
              <a:rPr lang="en-US" sz="1600" dirty="0" smtClean="0"/>
              <a:t>  &lt;/</a:t>
            </a:r>
            <a:r>
              <a:rPr lang="en-US" sz="1600" dirty="0" err="1" smtClean="0"/>
              <a:t>SOAP-ENV:Body</a:t>
            </a:r>
            <a:r>
              <a:rPr lang="en-US" sz="1600" dirty="0" smtClean="0"/>
              <a:t>&gt;</a:t>
            </a:r>
          </a:p>
          <a:p>
            <a:r>
              <a:rPr lang="en-US" sz="1600" dirty="0" smtClean="0"/>
              <a:t>&lt;/</a:t>
            </a:r>
            <a:r>
              <a:rPr lang="en-US" sz="1600" dirty="0" err="1" smtClean="0"/>
              <a:t>SOAP-ENV:Envelope</a:t>
            </a:r>
            <a:r>
              <a:rPr lang="en-US" sz="1600" dirty="0" smtClean="0"/>
              <a:t>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887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It’s not a protocol, it’s an architectural approach. </a:t>
            </a:r>
          </a:p>
          <a:p>
            <a:pPr lvl="1"/>
            <a:r>
              <a:rPr lang="en-US" dirty="0" smtClean="0"/>
              <a:t>Industry debate: What does it mean to be </a:t>
            </a:r>
            <a:r>
              <a:rPr lang="en-US" dirty="0" err="1" smtClean="0"/>
              <a:t>RESTful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Key principle: Be stateless</a:t>
            </a:r>
          </a:p>
          <a:p>
            <a:pPr lvl="2"/>
            <a:r>
              <a:rPr lang="en-US" dirty="0" smtClean="0"/>
              <a:t>Server does not store any information about the client, so any server can support any client at anytime (no sticky sessions)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Design patterns describing how to exchange data using Uniform Resource Identifiers (URI) and HTTP methods</a:t>
            </a:r>
          </a:p>
          <a:p>
            <a:pPr lvl="1"/>
            <a:r>
              <a:rPr lang="en-US" dirty="0" smtClean="0"/>
              <a:t>Individual URIs are known as endpoints</a:t>
            </a:r>
          </a:p>
          <a:p>
            <a:pPr lvl="1"/>
            <a:r>
              <a:rPr lang="en-US" dirty="0" smtClean="0"/>
              <a:t>HTTP methods correspond to CRUD operations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2674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HTTP Methods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204066"/>
              </p:ext>
            </p:extLst>
          </p:nvPr>
        </p:nvGraphicFramePr>
        <p:xfrm>
          <a:off x="457200" y="2068076"/>
          <a:ext cx="8229600" cy="185420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CRUD /</a:t>
                      </a:r>
                      <a:r>
                        <a:rPr lang="en-US" baseline="0" dirty="0" smtClean="0"/>
                        <a:t> SQL Operation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REST HTTP Method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Create/ Insert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Read/ Select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Update/ Update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Delete/ Delete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DELETE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96146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URI Design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224671"/>
              </p:ext>
            </p:extLst>
          </p:nvPr>
        </p:nvGraphicFramePr>
        <p:xfrm>
          <a:off x="457200" y="1600200"/>
          <a:ext cx="8229600" cy="25958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URI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HTTP 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 all users in system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 user with ID =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 a new user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Update user with</a:t>
                      </a:r>
                      <a:r>
                        <a:rPr lang="en-US" baseline="0" dirty="0" smtClean="0"/>
                        <a:t> ID =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DELETE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Delete user with ID =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/user/3/accounts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 all accounts for user 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58089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HTTP Status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7321231"/>
              </p:ext>
            </p:extLst>
          </p:nvPr>
        </p:nvGraphicFramePr>
        <p:xfrm>
          <a:off x="457200" y="1600200"/>
          <a:ext cx="8229600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HTTP Status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Resource created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content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Bad Request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Unauthorized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found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Method not allowed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Internal server error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85238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Example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0334148"/>
              </p:ext>
            </p:extLst>
          </p:nvPr>
        </p:nvGraphicFramePr>
        <p:xfrm>
          <a:off x="457200" y="1600200"/>
          <a:ext cx="8229600" cy="74168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URI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HTTP 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/user/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 a new user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01346" y="2730050"/>
            <a:ext cx="266270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/>
              <a:t>Request</a:t>
            </a:r>
          </a:p>
          <a:p>
            <a:endParaRPr lang="en-US" sz="2000" dirty="0" smtClean="0"/>
          </a:p>
          <a:p>
            <a:r>
              <a:rPr lang="en-US" sz="2000" dirty="0" smtClean="0"/>
              <a:t>HTTP Method: POST</a:t>
            </a:r>
          </a:p>
          <a:p>
            <a:endParaRPr lang="en-US" sz="2000" dirty="0"/>
          </a:p>
          <a:p>
            <a:r>
              <a:rPr lang="en-US" sz="2000" dirty="0" smtClean="0"/>
              <a:t>HTTP BODY:</a:t>
            </a:r>
          </a:p>
          <a:p>
            <a:r>
              <a:rPr lang="en-US" sz="2000" dirty="0" smtClean="0"/>
              <a:t>{</a:t>
            </a:r>
          </a:p>
          <a:p>
            <a:r>
              <a:rPr lang="en-US" sz="2000" dirty="0" smtClean="0"/>
              <a:t>“</a:t>
            </a:r>
            <a:r>
              <a:rPr lang="en-US" sz="2000" dirty="0" err="1" smtClean="0"/>
              <a:t>user”:”Benjamin</a:t>
            </a:r>
            <a:r>
              <a:rPr lang="en-US" sz="2000" dirty="0" smtClean="0"/>
              <a:t>”</a:t>
            </a:r>
          </a:p>
          <a:p>
            <a:r>
              <a:rPr lang="en-US" sz="2000" dirty="0" smtClean="0"/>
              <a:t>}</a:t>
            </a:r>
          </a:p>
          <a:p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5323625" y="2730051"/>
            <a:ext cx="26328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/>
              <a:t>Response</a:t>
            </a:r>
          </a:p>
          <a:p>
            <a:endParaRPr lang="en-US" sz="2000" dirty="0"/>
          </a:p>
          <a:p>
            <a:r>
              <a:rPr lang="en-US" sz="2000" dirty="0" smtClean="0"/>
              <a:t>HTTP Status 201</a:t>
            </a:r>
          </a:p>
          <a:p>
            <a:endParaRPr lang="en-US" sz="2000" dirty="0"/>
          </a:p>
          <a:p>
            <a:r>
              <a:rPr lang="en-US" sz="2000" dirty="0" smtClean="0"/>
              <a:t>HTTP BODY:</a:t>
            </a:r>
          </a:p>
          <a:p>
            <a:r>
              <a:rPr lang="en-US" sz="2000" dirty="0" smtClean="0"/>
              <a:t>{</a:t>
            </a:r>
          </a:p>
          <a:p>
            <a:r>
              <a:rPr lang="en-US" sz="2000" dirty="0" smtClean="0"/>
              <a:t>“</a:t>
            </a:r>
            <a:r>
              <a:rPr lang="en-US" sz="2000" dirty="0" err="1" smtClean="0"/>
              <a:t>response”:”ok</a:t>
            </a:r>
            <a:r>
              <a:rPr lang="en-US" sz="2000" dirty="0" smtClean="0"/>
              <a:t>”</a:t>
            </a:r>
          </a:p>
          <a:p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756676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SOAP vs. REST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5680925"/>
              </p:ext>
            </p:extLst>
          </p:nvPr>
        </p:nvGraphicFramePr>
        <p:xfrm>
          <a:off x="457200" y="1600200"/>
          <a:ext cx="8229600" cy="25958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Protocol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Architecture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XML-only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XML,</a:t>
                      </a:r>
                      <a:r>
                        <a:rPr lang="en-US" baseline="0" dirty="0" smtClean="0"/>
                        <a:t> JSON, CSV, text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SMTP, HTTP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HTTP-only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More complex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Fast, lightweight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State-</a:t>
                      </a:r>
                      <a:r>
                        <a:rPr lang="en-US" dirty="0" err="1" smtClean="0"/>
                        <a:t>ful</a:t>
                      </a:r>
                      <a:r>
                        <a:rPr lang="en-US" dirty="0" smtClean="0"/>
                        <a:t> specification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Stateless specification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Named methods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URI</a:t>
                      </a:r>
                      <a:r>
                        <a:rPr lang="en-US" baseline="0" dirty="0" smtClean="0"/>
                        <a:t> and HTTP methods (GET, PUT, </a:t>
                      </a:r>
                      <a:r>
                        <a:rPr lang="en-US" baseline="0" dirty="0" err="1" smtClean="0"/>
                        <a:t>etc</a:t>
                      </a:r>
                      <a:r>
                        <a:rPr lang="en-US" baseline="0" dirty="0" smtClean="0"/>
                        <a:t>)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9375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the beginning</a:t>
            </a:r>
            <a:r>
              <a:rPr lang="is-IS" dirty="0" smtClean="0"/>
              <a:t>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39900"/>
            <a:ext cx="5080000" cy="3365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26666" y="1454508"/>
            <a:ext cx="2887134" cy="5293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1-tier architecture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Single centralized computing on mainframes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Applications accessed via dumb terminals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Only one system to maintain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Infrastructure never changes</a:t>
            </a:r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Disadvantages: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Can’t scale beyond one system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Software tightly coupled to infrastructure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872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SOAP vs. REST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31" y="1548445"/>
            <a:ext cx="8423839" cy="48626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6931" y="6550260"/>
            <a:ext cx="18787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</a:t>
            </a:r>
            <a:r>
              <a:rPr lang="en-US" sz="1200" dirty="0" err="1" smtClean="0"/>
              <a:t>google.com</a:t>
            </a:r>
            <a:r>
              <a:rPr lang="en-US" sz="1200" dirty="0" smtClean="0"/>
              <a:t>/trends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117151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JSON isn’t just used for data exchange, it’s also used as a storage format</a:t>
            </a:r>
          </a:p>
          <a:p>
            <a:pPr lvl="1"/>
            <a:r>
              <a:rPr lang="en-US" dirty="0" err="1" smtClean="0"/>
              <a:t>MongoDB</a:t>
            </a:r>
            <a:r>
              <a:rPr lang="en-US" dirty="0" smtClean="0"/>
              <a:t> uses a JSON-like format called BSON (Binary JSON) to store data</a:t>
            </a:r>
          </a:p>
          <a:p>
            <a:endParaRPr lang="en-US" dirty="0"/>
          </a:p>
          <a:p>
            <a:r>
              <a:rPr lang="en-US" dirty="0" smtClean="0"/>
              <a:t>JSON is primarily used by web services; YAML (a sort of JSON superset) is more popular for data processing and configuration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6797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YAML </a:t>
            </a:r>
            <a:r>
              <a:rPr lang="en-US" dirty="0" err="1" smtClean="0"/>
              <a:t>Ain’t</a:t>
            </a:r>
            <a:r>
              <a:rPr lang="en-US" dirty="0" smtClean="0"/>
              <a:t> Markup Language (YAML)</a:t>
            </a:r>
          </a:p>
          <a:p>
            <a:endParaRPr lang="en-US" dirty="0" smtClean="0"/>
          </a:p>
          <a:p>
            <a:r>
              <a:rPr lang="en-US" dirty="0" smtClean="0"/>
              <a:t>Human friendly data serialization standard for all programming languages</a:t>
            </a:r>
          </a:p>
          <a:p>
            <a:endParaRPr lang="en-US" dirty="0"/>
          </a:p>
          <a:p>
            <a:r>
              <a:rPr lang="en-US" dirty="0" smtClean="0"/>
              <a:t>Benefits:</a:t>
            </a:r>
          </a:p>
          <a:p>
            <a:pPr lvl="1"/>
            <a:r>
              <a:rPr lang="en-US" dirty="0" smtClean="0"/>
              <a:t>Very simple to use </a:t>
            </a:r>
          </a:p>
          <a:p>
            <a:pPr lvl="1"/>
            <a:r>
              <a:rPr lang="en-US" dirty="0" smtClean="0"/>
              <a:t>Human readable</a:t>
            </a:r>
          </a:p>
          <a:p>
            <a:pPr lvl="1"/>
            <a:r>
              <a:rPr lang="en-US" dirty="0" smtClean="0"/>
              <a:t>Information can easily be translated to multiple programming language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0889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YAML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rules</a:t>
            </a:r>
          </a:p>
          <a:p>
            <a:pPr lvl="1"/>
            <a:r>
              <a:rPr lang="en-US" dirty="0" smtClean="0"/>
              <a:t>YAML files should end with .</a:t>
            </a:r>
            <a:r>
              <a:rPr lang="en-US" dirty="0" err="1" smtClean="0"/>
              <a:t>yaml</a:t>
            </a:r>
            <a:r>
              <a:rPr lang="en-US" dirty="0" smtClean="0"/>
              <a:t> extension</a:t>
            </a:r>
          </a:p>
          <a:p>
            <a:pPr lvl="1"/>
            <a:r>
              <a:rPr lang="en-US" dirty="0" smtClean="0"/>
              <a:t>YAML is case sensitive</a:t>
            </a:r>
          </a:p>
          <a:p>
            <a:pPr lvl="1"/>
            <a:r>
              <a:rPr lang="en-US" dirty="0" smtClean="0"/>
              <a:t>YAML does not allow tabs, use space instead.</a:t>
            </a:r>
          </a:p>
          <a:p>
            <a:pPr lvl="1"/>
            <a:r>
              <a:rPr lang="en-US" dirty="0" smtClean="0"/>
              <a:t>Indentation (spaces) have meaning!</a:t>
            </a:r>
          </a:p>
          <a:p>
            <a:pPr lvl="1"/>
            <a:r>
              <a:rPr lang="en-US" dirty="0" smtClean="0"/>
              <a:t>Data begins with 3 dashes “---” (optional)</a:t>
            </a:r>
          </a:p>
          <a:p>
            <a:endParaRPr lang="en-US" dirty="0" smtClean="0"/>
          </a:p>
          <a:p>
            <a:r>
              <a:rPr lang="en-US" dirty="0" smtClean="0"/>
              <a:t>See </a:t>
            </a:r>
            <a:r>
              <a:rPr lang="en-US" dirty="0" err="1" smtClean="0"/>
              <a:t>yaml.org</a:t>
            </a:r>
            <a:r>
              <a:rPr lang="en-US" dirty="0" smtClean="0"/>
              <a:t> for specific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179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YAML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Scalars:</a:t>
            </a:r>
          </a:p>
          <a:p>
            <a:pPr marL="457200" lvl="1" indent="0">
              <a:buNone/>
            </a:pPr>
            <a:r>
              <a:rPr lang="en-US" dirty="0" smtClean="0"/>
              <a:t>Integer: 25</a:t>
            </a:r>
          </a:p>
          <a:p>
            <a:pPr marL="457200" lvl="1" indent="0">
              <a:buNone/>
            </a:pPr>
            <a:r>
              <a:rPr lang="en-US" dirty="0" smtClean="0"/>
              <a:t>String: “25”</a:t>
            </a:r>
          </a:p>
          <a:p>
            <a:pPr marL="457200" lvl="1" indent="0">
              <a:buNone/>
            </a:pPr>
            <a:r>
              <a:rPr lang="en-US" dirty="0" smtClean="0"/>
              <a:t>Float: 25.0</a:t>
            </a:r>
          </a:p>
          <a:p>
            <a:pPr marL="457200" lvl="1" indent="0">
              <a:buNone/>
            </a:pPr>
            <a:r>
              <a:rPr lang="en-US" dirty="0" smtClean="0"/>
              <a:t>Boolean: Yes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Sequences (arrays):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Cat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Dog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Goldfish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fish: [Cat, Dog, Goldfish]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Mappings (hashes):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animal : pets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624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vs. YAML Example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7720" y="1811858"/>
            <a:ext cx="33607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smtClean="0"/>
              <a:t>{ “</a:t>
            </a:r>
            <a:r>
              <a:rPr lang="en-US" sz="1800" dirty="0" err="1" smtClean="0"/>
              <a:t>breakfast_menu</a:t>
            </a:r>
            <a:r>
              <a:rPr lang="en-US" sz="1800" dirty="0" smtClean="0"/>
              <a:t>”: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{ “food”: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[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  { “</a:t>
            </a:r>
            <a:r>
              <a:rPr lang="en-US" sz="1800" dirty="0" err="1" smtClean="0"/>
              <a:t>name”:”Belgian</a:t>
            </a:r>
            <a:r>
              <a:rPr lang="en-US" sz="1800" dirty="0" smtClean="0"/>
              <a:t> Waffles”,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      “price”:”$6.99”,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“</a:t>
            </a:r>
            <a:r>
              <a:rPr lang="en-US" sz="1800" dirty="0" err="1" smtClean="0"/>
              <a:t>description”:”Our</a:t>
            </a:r>
            <a:r>
              <a:rPr lang="en-US" sz="1800" dirty="0" smtClean="0"/>
              <a:t> wonderful Belgian Waffles”,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“calories”:650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  ]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 </a:t>
            </a:r>
            <a:r>
              <a:rPr lang="en-US" sz="1800" dirty="0" smtClean="0"/>
              <a:t> }</a:t>
            </a:r>
          </a:p>
          <a:p>
            <a:pPr marL="0" indent="0">
              <a:buFont typeface="Arial"/>
              <a:buNone/>
            </a:pPr>
            <a:r>
              <a:rPr lang="en-US" sz="1800" dirty="0"/>
              <a:t>}</a:t>
            </a:r>
            <a:endParaRPr lang="en-US" sz="1800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13442" y="1964258"/>
            <a:ext cx="361738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8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412218" y="1811858"/>
            <a:ext cx="44416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---</a:t>
            </a:r>
          </a:p>
          <a:p>
            <a:r>
              <a:rPr lang="en-US" dirty="0" err="1" smtClean="0"/>
              <a:t>breakfast_menu</a:t>
            </a:r>
            <a:r>
              <a:rPr lang="en-US" dirty="0" smtClean="0"/>
              <a:t>:</a:t>
            </a:r>
          </a:p>
          <a:p>
            <a:r>
              <a:rPr lang="en-US" dirty="0" smtClean="0"/>
              <a:t>  food:</a:t>
            </a:r>
          </a:p>
          <a:p>
            <a:r>
              <a:rPr lang="en-US" dirty="0" smtClean="0"/>
              <a:t>  - name: Belgian Waffles</a:t>
            </a:r>
          </a:p>
          <a:p>
            <a:r>
              <a:rPr lang="en-US" dirty="0" smtClean="0"/>
              <a:t>     price: "$6.99"</a:t>
            </a:r>
          </a:p>
          <a:p>
            <a:r>
              <a:rPr lang="en-US" dirty="0" smtClean="0"/>
              <a:t>     description: Our wonderful Belgian Waffles</a:t>
            </a:r>
          </a:p>
          <a:p>
            <a:r>
              <a:rPr lang="en-US" dirty="0" smtClean="0"/>
              <a:t>     calories: 650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2918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 smtClean="0"/>
              <a:t>Assignment </a:t>
            </a:r>
            <a:r>
              <a:rPr lang="en-US" dirty="0"/>
              <a:t>7</a:t>
            </a:r>
            <a:endParaRPr lang="en-US" dirty="0" smtClean="0"/>
          </a:p>
          <a:p>
            <a:r>
              <a:rPr lang="en-US" dirty="0" smtClean="0"/>
              <a:t>Read </a:t>
            </a:r>
            <a:r>
              <a:rPr lang="en-US" i="1" dirty="0" smtClean="0"/>
              <a:t>Web Operations Chapter 5</a:t>
            </a:r>
            <a:endParaRPr lang="en-US" i="1" dirty="0" smtClean="0"/>
          </a:p>
          <a:p>
            <a:r>
              <a:rPr lang="en-US" dirty="0" smtClean="0"/>
              <a:t>Read</a:t>
            </a:r>
            <a:r>
              <a:rPr lang="en-US" i="1" dirty="0" smtClean="0"/>
              <a:t> </a:t>
            </a:r>
            <a:r>
              <a:rPr lang="en-US" i="1" dirty="0" smtClean="0"/>
              <a:t>Practice of Cloud Systems Administration Chapter 5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5093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PC Era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3" y="1756305"/>
            <a:ext cx="5201668" cy="37395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26666" y="1041758"/>
            <a:ext cx="2887134" cy="6093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2-tier architecture (Client/Server)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PC’s powerful enough to run a software client application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Fat clients: perform some business logic on the client</a:t>
            </a:r>
          </a:p>
          <a:p>
            <a:pPr marL="285750" indent="-285750">
              <a:buFont typeface="Arial"/>
              <a:buChar char="•"/>
            </a:pPr>
            <a:endParaRPr lang="en-US" sz="1600" dirty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Thin clients: mostly just provide user interface</a:t>
            </a:r>
          </a:p>
          <a:p>
            <a:pPr marL="285750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User friendly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PC could access several different servers</a:t>
            </a:r>
            <a:endParaRPr lang="en-US" sz="1600" dirty="0" smtClean="0"/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Network = longer distance</a:t>
            </a:r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Disadvantages: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/>
              <a:t>Greater communication and software complexity</a:t>
            </a:r>
            <a:endParaRPr lang="en-US" sz="1600" dirty="0" smtClean="0"/>
          </a:p>
          <a:p>
            <a:pPr marL="742950" lvl="1" indent="-285750">
              <a:buFont typeface="Arial"/>
              <a:buChar char="•"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510459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Client-Server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Servers provide services that are consumed by clients</a:t>
            </a:r>
          </a:p>
          <a:p>
            <a:endParaRPr lang="en-US" dirty="0" smtClean="0"/>
          </a:p>
          <a:p>
            <a:r>
              <a:rPr lang="en-US" dirty="0" smtClean="0"/>
              <a:t>Servers don’t need to know anything about clients, but clients must know about servers.</a:t>
            </a:r>
          </a:p>
          <a:p>
            <a:endParaRPr lang="en-US" dirty="0" smtClean="0"/>
          </a:p>
          <a:p>
            <a:r>
              <a:rPr lang="en-US" dirty="0" smtClean="0"/>
              <a:t>Clients and servers are logical processes and could be running on the same physical hardware.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928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Client-Server Application Layers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333" y="1228406"/>
            <a:ext cx="6297084" cy="562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432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Client-Server Application 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Presentation layer does not have direct access to the data layer – database structure is hidden. </a:t>
            </a:r>
          </a:p>
          <a:p>
            <a:endParaRPr lang="en-US" dirty="0" smtClean="0"/>
          </a:p>
          <a:p>
            <a:r>
              <a:rPr lang="en-US" dirty="0" smtClean="0"/>
              <a:t>Each tier can scale horizontally, independently of other tiers.</a:t>
            </a:r>
          </a:p>
          <a:p>
            <a:pPr lvl="1"/>
            <a:r>
              <a:rPr lang="en-US" dirty="0" smtClean="0"/>
              <a:t>Can use load balancing at each layer to distribute requests</a:t>
            </a:r>
          </a:p>
          <a:p>
            <a:pPr lvl="1"/>
            <a:r>
              <a:rPr lang="en-US" dirty="0" smtClean="0"/>
              <a:t>Can also potentially cache requests between layers to improve performance</a:t>
            </a:r>
          </a:p>
          <a:p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98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Client-Server Application Layers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499" y="2025650"/>
            <a:ext cx="5194300" cy="4254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501" y="2243667"/>
            <a:ext cx="2413000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Application Layers map to MVC software model.</a:t>
            </a:r>
          </a:p>
          <a:p>
            <a:endParaRPr lang="en-US" dirty="0"/>
          </a:p>
          <a:p>
            <a:r>
              <a:rPr lang="en-US" dirty="0" smtClean="0"/>
              <a:t>Presentation = View</a:t>
            </a:r>
          </a:p>
          <a:p>
            <a:endParaRPr lang="en-US" dirty="0"/>
          </a:p>
          <a:p>
            <a:r>
              <a:rPr lang="en-US" dirty="0" smtClean="0"/>
              <a:t>Logic = Controller</a:t>
            </a:r>
          </a:p>
          <a:p>
            <a:endParaRPr lang="en-US" dirty="0"/>
          </a:p>
          <a:p>
            <a:r>
              <a:rPr lang="en-US" dirty="0" smtClean="0"/>
              <a:t>Model = Data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84947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2857</TotalTime>
  <Words>1775</Words>
  <Application>Microsoft Macintosh PowerPoint</Application>
  <PresentationFormat>On-screen Show (4:3)</PresentationFormat>
  <Paragraphs>407</Paragraphs>
  <Slides>46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Office Theme</vt:lpstr>
      <vt:lpstr>DevOps &amp; Cloud Infrastructure SEIS 6XX Week 8</vt:lpstr>
      <vt:lpstr>Agenda</vt:lpstr>
      <vt:lpstr>Application Architecture</vt:lpstr>
      <vt:lpstr>In the beginning…</vt:lpstr>
      <vt:lpstr>The PC Era</vt:lpstr>
      <vt:lpstr>Client-Server Architecture</vt:lpstr>
      <vt:lpstr>Client-Server Application Layers</vt:lpstr>
      <vt:lpstr>Client-Server Application Layers</vt:lpstr>
      <vt:lpstr>Client-Server Application Layers </vt:lpstr>
      <vt:lpstr>The Web Era</vt:lpstr>
      <vt:lpstr>3-tier Web Application</vt:lpstr>
      <vt:lpstr>4-tier Web Application</vt:lpstr>
      <vt:lpstr>Modern Web Application Architecture</vt:lpstr>
      <vt:lpstr>Modern Web Application Architecture</vt:lpstr>
      <vt:lpstr>Cloud Application Architecture</vt:lpstr>
      <vt:lpstr>PowerPoint Presentation</vt:lpstr>
      <vt:lpstr>Application Programming Interface (API)</vt:lpstr>
      <vt:lpstr>Growth of Public APIs</vt:lpstr>
      <vt:lpstr>Why APIs Matter</vt:lpstr>
      <vt:lpstr>Why (Web) APIs Matter</vt:lpstr>
      <vt:lpstr>Web API Data Formats</vt:lpstr>
      <vt:lpstr>XML</vt:lpstr>
      <vt:lpstr>XML Example</vt:lpstr>
      <vt:lpstr>JSON</vt:lpstr>
      <vt:lpstr>JSON  Object Syntax</vt:lpstr>
      <vt:lpstr>JSON  Object Syntax</vt:lpstr>
      <vt:lpstr>JSON Value Syntax</vt:lpstr>
      <vt:lpstr>XML vs. JSON Adoption</vt:lpstr>
      <vt:lpstr>XML vs. JSON</vt:lpstr>
      <vt:lpstr>XML vs. JSON</vt:lpstr>
      <vt:lpstr>Web API Types</vt:lpstr>
      <vt:lpstr>XML-RPC Example</vt:lpstr>
      <vt:lpstr>SOAP Request Example</vt:lpstr>
      <vt:lpstr>REST</vt:lpstr>
      <vt:lpstr>REST HTTP Methods</vt:lpstr>
      <vt:lpstr>REST URI Design</vt:lpstr>
      <vt:lpstr>REST HTTP Status</vt:lpstr>
      <vt:lpstr>REST Example</vt:lpstr>
      <vt:lpstr>SOAP vs. REST</vt:lpstr>
      <vt:lpstr>SOAP vs. REST</vt:lpstr>
      <vt:lpstr>JSON Revisited</vt:lpstr>
      <vt:lpstr>YAML</vt:lpstr>
      <vt:lpstr>YAML Rules</vt:lpstr>
      <vt:lpstr>YAML Data Types</vt:lpstr>
      <vt:lpstr>JSON vs. YAML Example</vt:lpstr>
      <vt:lpstr>Homework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6XX Week 7</dc:title>
  <dc:creator>Jason Baker</dc:creator>
  <cp:lastModifiedBy>Jason Baker</cp:lastModifiedBy>
  <cp:revision>52</cp:revision>
  <dcterms:created xsi:type="dcterms:W3CDTF">2016-04-18T21:29:35Z</dcterms:created>
  <dcterms:modified xsi:type="dcterms:W3CDTF">2016-04-20T21:06:41Z</dcterms:modified>
</cp:coreProperties>
</file>

<file path=docProps/thumbnail.jpeg>
</file>